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Lst>
  <p:sldSz cx="9906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03D6B"/>
        </a:solidFill>
        <a:effectLst/>
      </p:bgPr>
    </p:bg>
    <p:spTree>
      <p:nvGrpSpPr>
        <p:cNvPr id="1" name=""/>
        <p:cNvGrpSpPr/>
        <p:nvPr/>
      </p:nvGrpSpPr>
      <p:grpSpPr/>
      <p:sp>
        <p:nvSpPr>
          <p:cNvPr id="2" name="Rectangle 1"/>
          <p:cNvSpPr/>
          <p:nvPr/>
        </p:nvSpPr>
        <p:spPr>
          <a:xfrm>
            <a:off x="0" y="0"/>
            <a:ext cx="9906000" cy="63500"/>
          </a:xfrm>
          <a:prstGeom prst="rect">
            <a:avLst/>
          </a:prstGeom>
          <a:solidFill>
            <a:srgbClr val="C5A44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6794500"/>
            <a:ext cx="9906000" cy="63500"/>
          </a:xfrm>
          <a:prstGeom prst="rect">
            <a:avLst/>
          </a:prstGeom>
          <a:solidFill>
            <a:srgbClr val="C5A44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escudo-mcf.jpg"/>
          <p:cNvPicPr>
            <a:picLocks noChangeAspect="1"/>
          </p:cNvPicPr>
          <p:nvPr/>
        </p:nvPicPr>
        <p:blipFill>
          <a:blip r:embed="rId2"/>
          <a:stretch>
            <a:fillRect/>
          </a:stretch>
        </p:blipFill>
        <p:spPr>
          <a:xfrm>
            <a:off x="4221480" y="457200"/>
            <a:ext cx="1463040" cy="1463040"/>
          </a:xfrm>
          <a:prstGeom prst="rect">
            <a:avLst/>
          </a:prstGeom>
        </p:spPr>
      </p:pic>
      <p:sp>
        <p:nvSpPr>
          <p:cNvPr id="5" name="TextBox 4"/>
          <p:cNvSpPr txBox="1"/>
          <p:nvPr/>
        </p:nvSpPr>
        <p:spPr>
          <a:xfrm>
            <a:off x="365760" y="2377440"/>
            <a:ext cx="9174480" cy="731520"/>
          </a:xfrm>
          <a:prstGeom prst="rect">
            <a:avLst/>
          </a:prstGeom>
          <a:noFill/>
        </p:spPr>
        <p:txBody>
          <a:bodyPr wrap="square"/>
          <a:lstStyle/>
          <a:p>
            <a:pPr algn="ctr">
              <a:spcBef>
                <a:spcPts val="0"/>
              </a:spcBef>
              <a:spcAft>
                <a:spcPts val="0"/>
              </a:spcAft>
              <a:defRPr sz="3600" b="1">
                <a:solidFill>
                  <a:srgbClr val="FFFFFF"/>
                </a:solidFill>
                <a:latin typeface="Calibri"/>
              </a:defRPr>
            </a:pPr>
            <a:r>
              <a:t>ALBACETE</a:t>
            </a:r>
          </a:p>
        </p:txBody>
      </p:sp>
      <p:sp>
        <p:nvSpPr>
          <p:cNvPr id="6" name="TextBox 5"/>
          <p:cNvSpPr txBox="1"/>
          <p:nvPr/>
        </p:nvSpPr>
        <p:spPr>
          <a:xfrm>
            <a:off x="365760" y="3200400"/>
            <a:ext cx="9174480" cy="457200"/>
          </a:xfrm>
          <a:prstGeom prst="rect">
            <a:avLst/>
          </a:prstGeom>
          <a:noFill/>
        </p:spPr>
        <p:txBody>
          <a:bodyPr wrap="square"/>
          <a:lstStyle/>
          <a:p>
            <a:pPr algn="ctr">
              <a:spcBef>
                <a:spcPts val="0"/>
              </a:spcBef>
              <a:spcAft>
                <a:spcPts val="0"/>
              </a:spcAft>
              <a:defRPr sz="2000" b="1">
                <a:solidFill>
                  <a:srgbClr val="C5A44E"/>
                </a:solidFill>
                <a:latin typeface="Calibri"/>
              </a:defRPr>
            </a:pPr>
            <a:r>
              <a:t>PLANTILLA ALBACETE VUELTA</a:t>
            </a:r>
          </a:p>
        </p:txBody>
      </p:sp>
      <p:sp>
        <p:nvSpPr>
          <p:cNvPr id="7" name="TextBox 6"/>
          <p:cNvSpPr txBox="1"/>
          <p:nvPr/>
        </p:nvSpPr>
        <p:spPr>
          <a:xfrm>
            <a:off x="365760" y="3840480"/>
            <a:ext cx="9174480" cy="365760"/>
          </a:xfrm>
          <a:prstGeom prst="rect">
            <a:avLst/>
          </a:prstGeom>
          <a:noFill/>
        </p:spPr>
        <p:txBody>
          <a:bodyPr wrap="square"/>
          <a:lstStyle/>
          <a:p>
            <a:pPr algn="ctr">
              <a:spcBef>
                <a:spcPts val="0"/>
              </a:spcBef>
              <a:spcAft>
                <a:spcPts val="0"/>
              </a:spcAft>
              <a:defRPr sz="1400" b="0">
                <a:solidFill>
                  <a:srgbClr val="BBBBBB"/>
                </a:solidFill>
                <a:latin typeface="Calibri"/>
              </a:defRPr>
            </a:pPr>
            <a:r>
              <a:t>Temporada 2024/25  ·  Liga Hypermotion</a:t>
            </a:r>
          </a:p>
        </p:txBody>
      </p:sp>
      <p:sp>
        <p:nvSpPr>
          <p:cNvPr id="8" name="TextBox 7"/>
          <p:cNvSpPr txBox="1"/>
          <p:nvPr/>
        </p:nvSpPr>
        <p:spPr>
          <a:xfrm>
            <a:off x="365760" y="5120640"/>
            <a:ext cx="9174480" cy="274320"/>
          </a:xfrm>
          <a:prstGeom prst="rect">
            <a:avLst/>
          </a:prstGeom>
          <a:noFill/>
        </p:spPr>
        <p:txBody>
          <a:bodyPr wrap="square"/>
          <a:lstStyle/>
          <a:p>
            <a:pPr algn="ctr">
              <a:spcBef>
                <a:spcPts val="0"/>
              </a:spcBef>
              <a:spcAft>
                <a:spcPts val="0"/>
              </a:spcAft>
              <a:defRPr sz="1100" b="0">
                <a:solidFill>
                  <a:srgbClr val="999999"/>
                </a:solidFill>
                <a:latin typeface="Calibri"/>
              </a:defRPr>
            </a:pPr>
            <a:r>
              <a:t>Departamento de Datos  ·  MCF Intelligence  ·  Internal·IA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906000" cy="533400"/>
          </a:xfrm>
          <a:prstGeom prst="rect">
            <a:avLst/>
          </a:prstGeom>
          <a:solidFill>
            <a:srgbClr val="0066B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27000" y="25400"/>
            <a:ext cx="9652000" cy="482600"/>
          </a:xfrm>
          <a:prstGeom prst="rect">
            <a:avLst/>
          </a:prstGeom>
          <a:noFill/>
        </p:spPr>
        <p:txBody>
          <a:bodyPr wrap="square"/>
          <a:lstStyle/>
          <a:p>
            <a:pPr algn="l">
              <a:spcBef>
                <a:spcPts val="0"/>
              </a:spcBef>
              <a:spcAft>
                <a:spcPts val="0"/>
              </a:spcAft>
              <a:defRPr sz="1800" b="1">
                <a:solidFill>
                  <a:srgbClr val="FFFFFF"/>
                </a:solidFill>
                <a:latin typeface="Calibri"/>
              </a:defRPr>
            </a:pPr>
            <a:r>
              <a:t>PORTEROS</a:t>
            </a:r>
          </a:p>
        </p:txBody>
      </p:sp>
      <p:graphicFrame>
        <p:nvGraphicFramePr>
          <p:cNvPr id="4" name="Table 3"/>
          <p:cNvGraphicFramePr>
            <a:graphicFrameLocks noGrp="1"/>
          </p:cNvGraphicFramePr>
          <p:nvPr/>
        </p:nvGraphicFramePr>
        <p:xfrm>
          <a:off x="274320" y="711200"/>
          <a:ext cx="9357360" cy="2641600"/>
        </p:xfrm>
        <a:graphic>
          <a:graphicData uri="http://schemas.openxmlformats.org/drawingml/2006/table">
            <a:tbl>
              <a:tblPr firstRow="1" bandRow="1">
                <a:tableStyleId>{5C22544A-7EE6-4342-B048-85BDC9FD1C3A}</a:tableStyleId>
              </a:tblPr>
              <a:tblGrid>
                <a:gridCol w="1828800"/>
                <a:gridCol w="7528560"/>
              </a:tblGrid>
              <a:tr h="880533">
                <a:tc>
                  <a:txBody>
                    <a:bodyPr/>
                    <a:lstStyle/>
                    <a:p>
                      <a:pPr algn="ctr">
                        <a:spcBef>
                          <a:spcPts val="100"/>
                        </a:spcBef>
                        <a:spcAft>
                          <a:spcPts val="100"/>
                        </a:spcAft>
                        <a:defRPr sz="1000" b="1">
                          <a:solidFill>
                            <a:srgbClr val="FFFFFF"/>
                          </a:solidFill>
                          <a:latin typeface="Calibri"/>
                        </a:defRPr>
                      </a:pPr>
                      <a:r>
                        <a:t>JUGADOR</a:t>
                      </a:r>
                    </a:p>
                  </a:txBody>
                  <a:tcPr anchor="ctr" marL="50800" marR="50800" marT="25400" marB="25400">
                    <a:solidFill>
                      <a:srgbClr val="0066B3"/>
                    </a:solidFill>
                  </a:tcPr>
                </a:tc>
                <a:tc>
                  <a:txBody>
                    <a:bodyPr/>
                    <a:lstStyle/>
                    <a:p>
                      <a:pPr algn="l">
                        <a:spcBef>
                          <a:spcPts val="100"/>
                        </a:spcBef>
                        <a:spcAft>
                          <a:spcPts val="100"/>
                        </a:spcAft>
                        <a:defRPr sz="1000" b="1">
                          <a:solidFill>
                            <a:srgbClr val="FFFFFF"/>
                          </a:solidFill>
                          <a:latin typeface="Calibri"/>
                        </a:defRPr>
                      </a:pPr>
                      <a:r>
                        <a:t>DESCRIPCIÓN</a:t>
                      </a:r>
                    </a:p>
                  </a:txBody>
                  <a:tcPr anchor="ctr" marL="50800" marR="50800" marT="25400" marB="25400">
                    <a:solidFill>
                      <a:srgbClr val="0066B3"/>
                    </a:solidFill>
                  </a:tcPr>
                </a:tc>
              </a:tr>
              <a:tr h="880533">
                <a:tc>
                  <a:txBody>
                    <a:bodyPr/>
                    <a:lstStyle/>
                    <a:p>
                      <a:pPr algn="l">
                        <a:spcBef>
                          <a:spcPts val="100"/>
                        </a:spcBef>
                        <a:spcAft>
                          <a:spcPts val="100"/>
                        </a:spcAft>
                        <a:defRPr sz="1000" b="1">
                          <a:solidFill>
                            <a:srgbClr val="003D6B"/>
                          </a:solidFill>
                          <a:latin typeface="Calibri"/>
                        </a:defRPr>
                      </a:pPr>
                      <a:r>
                        <a:t>#1  Diego Mariño</a:t>
                      </a:r>
                    </a:p>
                  </a:txBody>
                  <a:tcPr anchor="ctr" marL="50800" marR="50800" marT="25400" marB="25400">
                    <a:solidFill>
                      <a:srgbClr val="E8F0F8"/>
                    </a:solidFill>
                  </a:tcPr>
                </a:tc>
                <a:tc>
                  <a:txBody>
                    <a:bodyPr/>
                    <a:lstStyle/>
                    <a:p>
                      <a:pPr algn="l">
                        <a:spcBef>
                          <a:spcPts val="100"/>
                        </a:spcBef>
                        <a:spcAft>
                          <a:spcPts val="100"/>
                        </a:spcAft>
                        <a:defRPr sz="900" b="0">
                          <a:solidFill>
                            <a:srgbClr val="333333"/>
                          </a:solidFill>
                          <a:latin typeface="Calibri"/>
                        </a:defRPr>
                      </a:pPr>
                      <a:r>
                        <a:t>Portero titular indiscutible. 35 años, veterano con experiencia en Primera. Muy seguro bajo palos, buen juego aéreo. Flojo en el juego con los pies — no participa en la salida de balón. Carece de reflejos en disparos cercanos pero compensa con posicionamiento. Capitán y referente del vestuario.</a:t>
                      </a:r>
                    </a:p>
                  </a:txBody>
                  <a:tcPr anchor="t" marL="50800" marR="50800" marT="25400" marB="25400">
                    <a:solidFill>
                      <a:srgbClr val="E8F0F8"/>
                    </a:solidFill>
                  </a:tcPr>
                </a:tc>
              </a:tr>
              <a:tr h="880534">
                <a:tc>
                  <a:txBody>
                    <a:bodyPr/>
                    <a:lstStyle/>
                    <a:p>
                      <a:pPr algn="l">
                        <a:spcBef>
                          <a:spcPts val="100"/>
                        </a:spcBef>
                        <a:spcAft>
                          <a:spcPts val="100"/>
                        </a:spcAft>
                        <a:defRPr sz="1000" b="1">
                          <a:solidFill>
                            <a:srgbClr val="003D6B"/>
                          </a:solidFill>
                          <a:latin typeface="Calibri"/>
                        </a:defRPr>
                      </a:pPr>
                      <a:r>
                        <a:t>#13  Raúl Lizoain</a:t>
                      </a:r>
                    </a:p>
                  </a:txBody>
                  <a:tcPr anchor="ctr" marL="50800" marR="50800" marT="25400" marB="25400">
                    <a:solidFill>
                      <a:srgbClr val="FFFFFF"/>
                    </a:solidFill>
                  </a:tcPr>
                </a:tc>
                <a:tc>
                  <a:txBody>
                    <a:bodyPr/>
                    <a:lstStyle/>
                    <a:p>
                      <a:pPr algn="l">
                        <a:spcBef>
                          <a:spcPts val="100"/>
                        </a:spcBef>
                        <a:spcAft>
                          <a:spcPts val="100"/>
                        </a:spcAft>
                        <a:defRPr sz="900" b="0">
                          <a:solidFill>
                            <a:srgbClr val="333333"/>
                          </a:solidFill>
                          <a:latin typeface="Calibri"/>
                        </a:defRPr>
                      </a:pPr>
                      <a:r>
                        <a:t>Portero suplente. 31 años, buen nivel para la categoría. Mejor con los pies que Mariño, pero menos seguro en juego aéreo. Ha jugado solo 3 partidos esta temporada. Fiable cuando ha tenido que actuar.</a:t>
                      </a:r>
                    </a:p>
                  </a:txBody>
                  <a:tcPr anchor="t" marL="50800" marR="50800" marT="25400" marB="25400">
                    <a:solidFill>
                      <a:srgbClr val="FFFFFF"/>
                    </a:solidFill>
                  </a:tcPr>
                </a:tc>
              </a:tr>
            </a:tbl>
          </a:graphicData>
        </a:graphic>
      </p:graphicFrame>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906000" cy="533400"/>
          </a:xfrm>
          <a:prstGeom prst="rect">
            <a:avLst/>
          </a:prstGeom>
          <a:solidFill>
            <a:srgbClr val="0066B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27000" y="25400"/>
            <a:ext cx="9652000" cy="482600"/>
          </a:xfrm>
          <a:prstGeom prst="rect">
            <a:avLst/>
          </a:prstGeom>
          <a:noFill/>
        </p:spPr>
        <p:txBody>
          <a:bodyPr wrap="square"/>
          <a:lstStyle/>
          <a:p>
            <a:pPr algn="l">
              <a:spcBef>
                <a:spcPts val="0"/>
              </a:spcBef>
              <a:spcAft>
                <a:spcPts val="0"/>
              </a:spcAft>
              <a:defRPr sz="1800" b="1">
                <a:solidFill>
                  <a:srgbClr val="FFFFFF"/>
                </a:solidFill>
                <a:latin typeface="Calibri"/>
              </a:defRPr>
            </a:pPr>
            <a:r>
              <a:t>CENTRALES</a:t>
            </a:r>
          </a:p>
        </p:txBody>
      </p:sp>
      <p:graphicFrame>
        <p:nvGraphicFramePr>
          <p:cNvPr id="4" name="Table 3"/>
          <p:cNvGraphicFramePr>
            <a:graphicFrameLocks noGrp="1"/>
          </p:cNvGraphicFramePr>
          <p:nvPr/>
        </p:nvGraphicFramePr>
        <p:xfrm>
          <a:off x="274320" y="711200"/>
          <a:ext cx="9357360" cy="3784600"/>
        </p:xfrm>
        <a:graphic>
          <a:graphicData uri="http://schemas.openxmlformats.org/drawingml/2006/table">
            <a:tbl>
              <a:tblPr firstRow="1" bandRow="1">
                <a:tableStyleId>{5C22544A-7EE6-4342-B048-85BDC9FD1C3A}</a:tableStyleId>
              </a:tblPr>
              <a:tblGrid>
                <a:gridCol w="1828800"/>
                <a:gridCol w="7528560"/>
              </a:tblGrid>
              <a:tr h="946150">
                <a:tc>
                  <a:txBody>
                    <a:bodyPr/>
                    <a:lstStyle/>
                    <a:p>
                      <a:pPr algn="ctr">
                        <a:spcBef>
                          <a:spcPts val="100"/>
                        </a:spcBef>
                        <a:spcAft>
                          <a:spcPts val="100"/>
                        </a:spcAft>
                        <a:defRPr sz="1000" b="1">
                          <a:solidFill>
                            <a:srgbClr val="FFFFFF"/>
                          </a:solidFill>
                          <a:latin typeface="Calibri"/>
                        </a:defRPr>
                      </a:pPr>
                      <a:r>
                        <a:t>JUGADOR</a:t>
                      </a:r>
                    </a:p>
                  </a:txBody>
                  <a:tcPr anchor="ctr" marL="50800" marR="50800" marT="25400" marB="25400">
                    <a:solidFill>
                      <a:srgbClr val="0066B3"/>
                    </a:solidFill>
                  </a:tcPr>
                </a:tc>
                <a:tc>
                  <a:txBody>
                    <a:bodyPr/>
                    <a:lstStyle/>
                    <a:p>
                      <a:pPr algn="l">
                        <a:spcBef>
                          <a:spcPts val="100"/>
                        </a:spcBef>
                        <a:spcAft>
                          <a:spcPts val="100"/>
                        </a:spcAft>
                        <a:defRPr sz="1000" b="1">
                          <a:solidFill>
                            <a:srgbClr val="FFFFFF"/>
                          </a:solidFill>
                          <a:latin typeface="Calibri"/>
                        </a:defRPr>
                      </a:pPr>
                      <a:r>
                        <a:t>DESCRIPCIÓN</a:t>
                      </a:r>
                    </a:p>
                  </a:txBody>
                  <a:tcPr anchor="ctr" marL="50800" marR="50800" marT="25400" marB="25400">
                    <a:solidFill>
                      <a:srgbClr val="0066B3"/>
                    </a:solidFill>
                  </a:tcPr>
                </a:tc>
              </a:tr>
              <a:tr h="946150">
                <a:tc>
                  <a:txBody>
                    <a:bodyPr/>
                    <a:lstStyle/>
                    <a:p>
                      <a:pPr algn="l">
                        <a:spcBef>
                          <a:spcPts val="100"/>
                        </a:spcBef>
                        <a:spcAft>
                          <a:spcPts val="100"/>
                        </a:spcAft>
                        <a:defRPr sz="1000" b="1">
                          <a:solidFill>
                            <a:srgbClr val="003D6B"/>
                          </a:solidFill>
                          <a:latin typeface="Calibri"/>
                        </a:defRPr>
                      </a:pPr>
                      <a:r>
                        <a:t>#24  Jesús Vallejo</a:t>
                      </a:r>
                    </a:p>
                  </a:txBody>
                  <a:tcPr anchor="ctr" marL="50800" marR="50800" marT="25400" marB="25400">
                    <a:solidFill>
                      <a:srgbClr val="E8F0F8"/>
                    </a:solidFill>
                  </a:tcPr>
                </a:tc>
                <a:tc>
                  <a:txBody>
                    <a:bodyPr/>
                    <a:lstStyle/>
                    <a:p>
                      <a:pPr algn="l">
                        <a:spcBef>
                          <a:spcPts val="100"/>
                        </a:spcBef>
                        <a:spcAft>
                          <a:spcPts val="100"/>
                        </a:spcAft>
                        <a:defRPr sz="900" b="0">
                          <a:solidFill>
                            <a:srgbClr val="333333"/>
                          </a:solidFill>
                          <a:latin typeface="Calibri"/>
                        </a:defRPr>
                      </a:pPr>
                      <a:r>
                        <a:t>Central derecho titular. 28 años, cedido del Real Madrid (última temporada de contrato). Excelente en el juego aéreo tanto defensivo como ofensivo — peligrosísimo en ABP, ya lleva 3 goles de corner. Buen pase largo. Lento en velocidad punta, sufre contra delanteros rápidos. Propenso a lesiones musculares. Líder defensivo del equipo.</a:t>
                      </a:r>
                    </a:p>
                  </a:txBody>
                  <a:tcPr anchor="t" marL="50800" marR="50800" marT="25400" marB="25400">
                    <a:solidFill>
                      <a:srgbClr val="E8F0F8"/>
                    </a:solidFill>
                  </a:tcPr>
                </a:tc>
              </a:tr>
              <a:tr h="946150">
                <a:tc>
                  <a:txBody>
                    <a:bodyPr/>
                    <a:lstStyle/>
                    <a:p>
                      <a:pPr algn="l">
                        <a:spcBef>
                          <a:spcPts val="100"/>
                        </a:spcBef>
                        <a:spcAft>
                          <a:spcPts val="100"/>
                        </a:spcAft>
                        <a:defRPr sz="1000" b="1">
                          <a:solidFill>
                            <a:srgbClr val="003D6B"/>
                          </a:solidFill>
                          <a:latin typeface="Calibri"/>
                        </a:defRPr>
                      </a:pPr>
                      <a:r>
                        <a:t>#5  Javi Moreno</a:t>
                      </a:r>
                    </a:p>
                  </a:txBody>
                  <a:tcPr anchor="ctr" marL="50800" marR="50800" marT="25400" marB="25400">
                    <a:solidFill>
                      <a:srgbClr val="FFFFFF"/>
                    </a:solidFill>
                  </a:tcPr>
                </a:tc>
                <a:tc>
                  <a:txBody>
                    <a:bodyPr/>
                    <a:lstStyle/>
                    <a:p>
                      <a:pPr algn="l">
                        <a:spcBef>
                          <a:spcPts val="100"/>
                        </a:spcBef>
                        <a:spcAft>
                          <a:spcPts val="100"/>
                        </a:spcAft>
                        <a:defRPr sz="900" b="0">
                          <a:solidFill>
                            <a:srgbClr val="333333"/>
                          </a:solidFill>
                          <a:latin typeface="Calibri"/>
                        </a:defRPr>
                      </a:pPr>
                      <a:r>
                        <a:t>Central izquierdo titular. 26 años, zurdo natural. Buen pase en corto y salida de balón por la izquierda. Agresivo en las entradas, acumula 7 amarillas. Contundente en el juego aéreo. Tiene gol de cabeza en ABP (2 esta temporada). A veces pierde la concentración en segundas jugadas.</a:t>
                      </a:r>
                    </a:p>
                  </a:txBody>
                  <a:tcPr anchor="t" marL="50800" marR="50800" marT="25400" marB="25400">
                    <a:solidFill>
                      <a:srgbClr val="FFFFFF"/>
                    </a:solidFill>
                  </a:tcPr>
                </a:tc>
              </a:tr>
              <a:tr h="946150">
                <a:tc>
                  <a:txBody>
                    <a:bodyPr/>
                    <a:lstStyle/>
                    <a:p>
                      <a:pPr algn="l">
                        <a:spcBef>
                          <a:spcPts val="100"/>
                        </a:spcBef>
                        <a:spcAft>
                          <a:spcPts val="100"/>
                        </a:spcAft>
                        <a:defRPr sz="1000" b="1">
                          <a:solidFill>
                            <a:srgbClr val="003D6B"/>
                          </a:solidFill>
                          <a:latin typeface="Calibri"/>
                        </a:defRPr>
                      </a:pPr>
                      <a:r>
                        <a:t>#23  Pepe Sánchez</a:t>
                      </a:r>
                    </a:p>
                  </a:txBody>
                  <a:tcPr anchor="ctr" marL="50800" marR="50800" marT="25400" marB="25400">
                    <a:solidFill>
                      <a:srgbClr val="E8F0F8"/>
                    </a:solidFill>
                  </a:tcPr>
                </a:tc>
                <a:tc>
                  <a:txBody>
                    <a:bodyPr/>
                    <a:lstStyle/>
                    <a:p>
                      <a:pPr algn="l">
                        <a:spcBef>
                          <a:spcPts val="100"/>
                        </a:spcBef>
                        <a:spcAft>
                          <a:spcPts val="100"/>
                        </a:spcAft>
                        <a:defRPr sz="900" b="0">
                          <a:solidFill>
                            <a:srgbClr val="333333"/>
                          </a:solidFill>
                          <a:latin typeface="Calibri"/>
                        </a:defRPr>
                      </a:pPr>
                      <a:r>
                        <a:t>Central suplente que ha ganado protagonismo. 24 años, canterano. Ha aprovechado las lesiones de Vallejo para hacerse un sitio. Rápido para ser central, buena anticipación. Flojo en el juego aéreo frente a delanteros grandes. 1 gol de ABP esta temporada. Buen futuro.</a:t>
                      </a:r>
                    </a:p>
                  </a:txBody>
                  <a:tcPr anchor="t" marL="50800" marR="50800" marT="25400" marB="25400">
                    <a:solidFill>
                      <a:srgbClr val="E8F0F8"/>
                    </a:solidFill>
                  </a:tcPr>
                </a:tc>
              </a:tr>
            </a:tbl>
          </a:graphicData>
        </a:graphic>
      </p:graphicFrame>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906000" cy="533400"/>
          </a:xfrm>
          <a:prstGeom prst="rect">
            <a:avLst/>
          </a:prstGeom>
          <a:solidFill>
            <a:srgbClr val="0066B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27000" y="25400"/>
            <a:ext cx="9652000" cy="482600"/>
          </a:xfrm>
          <a:prstGeom prst="rect">
            <a:avLst/>
          </a:prstGeom>
          <a:noFill/>
        </p:spPr>
        <p:txBody>
          <a:bodyPr wrap="square"/>
          <a:lstStyle/>
          <a:p>
            <a:pPr algn="l">
              <a:spcBef>
                <a:spcPts val="0"/>
              </a:spcBef>
              <a:spcAft>
                <a:spcPts val="0"/>
              </a:spcAft>
              <a:defRPr sz="1800" b="1">
                <a:solidFill>
                  <a:srgbClr val="FFFFFF"/>
                </a:solidFill>
                <a:latin typeface="Calibri"/>
              </a:defRPr>
            </a:pPr>
            <a:r>
              <a:t>LATERALES DERECHOS</a:t>
            </a:r>
          </a:p>
        </p:txBody>
      </p:sp>
      <p:graphicFrame>
        <p:nvGraphicFramePr>
          <p:cNvPr id="4" name="Table 3"/>
          <p:cNvGraphicFramePr>
            <a:graphicFrameLocks noGrp="1"/>
          </p:cNvGraphicFramePr>
          <p:nvPr/>
        </p:nvGraphicFramePr>
        <p:xfrm>
          <a:off x="274320" y="711200"/>
          <a:ext cx="9357360" cy="2641600"/>
        </p:xfrm>
        <a:graphic>
          <a:graphicData uri="http://schemas.openxmlformats.org/drawingml/2006/table">
            <a:tbl>
              <a:tblPr firstRow="1" bandRow="1">
                <a:tableStyleId>{5C22544A-7EE6-4342-B048-85BDC9FD1C3A}</a:tableStyleId>
              </a:tblPr>
              <a:tblGrid>
                <a:gridCol w="1828800"/>
                <a:gridCol w="7528560"/>
              </a:tblGrid>
              <a:tr h="880533">
                <a:tc>
                  <a:txBody>
                    <a:bodyPr/>
                    <a:lstStyle/>
                    <a:p>
                      <a:pPr algn="ctr">
                        <a:spcBef>
                          <a:spcPts val="100"/>
                        </a:spcBef>
                        <a:spcAft>
                          <a:spcPts val="100"/>
                        </a:spcAft>
                        <a:defRPr sz="1000" b="1">
                          <a:solidFill>
                            <a:srgbClr val="FFFFFF"/>
                          </a:solidFill>
                          <a:latin typeface="Calibri"/>
                        </a:defRPr>
                      </a:pPr>
                      <a:r>
                        <a:t>JUGADOR</a:t>
                      </a:r>
                    </a:p>
                  </a:txBody>
                  <a:tcPr anchor="ctr" marL="50800" marR="50800" marT="25400" marB="25400">
                    <a:solidFill>
                      <a:srgbClr val="0066B3"/>
                    </a:solidFill>
                  </a:tcPr>
                </a:tc>
                <a:tc>
                  <a:txBody>
                    <a:bodyPr/>
                    <a:lstStyle/>
                    <a:p>
                      <a:pPr algn="l">
                        <a:spcBef>
                          <a:spcPts val="100"/>
                        </a:spcBef>
                        <a:spcAft>
                          <a:spcPts val="100"/>
                        </a:spcAft>
                        <a:defRPr sz="1000" b="1">
                          <a:solidFill>
                            <a:srgbClr val="FFFFFF"/>
                          </a:solidFill>
                          <a:latin typeface="Calibri"/>
                        </a:defRPr>
                      </a:pPr>
                      <a:r>
                        <a:t>DESCRIPCIÓN</a:t>
                      </a:r>
                    </a:p>
                  </a:txBody>
                  <a:tcPr anchor="ctr" marL="50800" marR="50800" marT="25400" marB="25400">
                    <a:solidFill>
                      <a:srgbClr val="0066B3"/>
                    </a:solidFill>
                  </a:tcPr>
                </a:tc>
              </a:tr>
              <a:tr h="880533">
                <a:tc>
                  <a:txBody>
                    <a:bodyPr/>
                    <a:lstStyle/>
                    <a:p>
                      <a:pPr algn="l">
                        <a:spcBef>
                          <a:spcPts val="100"/>
                        </a:spcBef>
                        <a:spcAft>
                          <a:spcPts val="100"/>
                        </a:spcAft>
                        <a:defRPr sz="1000" b="1">
                          <a:solidFill>
                            <a:srgbClr val="003D6B"/>
                          </a:solidFill>
                          <a:latin typeface="Calibri"/>
                        </a:defRPr>
                      </a:pPr>
                      <a:r>
                        <a:t>#15  Fran Gámez</a:t>
                      </a:r>
                    </a:p>
                  </a:txBody>
                  <a:tcPr anchor="ctr" marL="50800" marR="50800" marT="25400" marB="25400">
                    <a:solidFill>
                      <a:srgbClr val="E8F0F8"/>
                    </a:solidFill>
                  </a:tcPr>
                </a:tc>
                <a:tc>
                  <a:txBody>
                    <a:bodyPr/>
                    <a:lstStyle/>
                    <a:p>
                      <a:pPr algn="l">
                        <a:spcBef>
                          <a:spcPts val="100"/>
                        </a:spcBef>
                        <a:spcAft>
                          <a:spcPts val="100"/>
                        </a:spcAft>
                        <a:defRPr sz="900" b="0">
                          <a:solidFill>
                            <a:srgbClr val="333333"/>
                          </a:solidFill>
                          <a:latin typeface="Calibri"/>
                        </a:defRPr>
                      </a:pPr>
                      <a:r>
                        <a:t>Lateral derecho titular. 33 años, veterano de la categoría. Muy ofensivo, gran capacidad de centro desde línea de fondo. 3.2 centros por partido. Defensivamente vulnerable, deja espacios a la espalda. No tiene velocidad para recuperar si le superan. Clave en el juego ofensivo por banda derecha.</a:t>
                      </a:r>
                    </a:p>
                  </a:txBody>
                  <a:tcPr anchor="t" marL="50800" marR="50800" marT="25400" marB="25400">
                    <a:solidFill>
                      <a:srgbClr val="E8F0F8"/>
                    </a:solidFill>
                  </a:tcPr>
                </a:tc>
              </a:tr>
              <a:tr h="880534">
                <a:tc>
                  <a:txBody>
                    <a:bodyPr/>
                    <a:lstStyle/>
                    <a:p>
                      <a:pPr algn="l">
                        <a:spcBef>
                          <a:spcPts val="100"/>
                        </a:spcBef>
                        <a:spcAft>
                          <a:spcPts val="100"/>
                        </a:spcAft>
                        <a:defRPr sz="1000" b="1">
                          <a:solidFill>
                            <a:srgbClr val="003D6B"/>
                          </a:solidFill>
                          <a:latin typeface="Calibri"/>
                        </a:defRPr>
                      </a:pPr>
                      <a:r>
                        <a:t>#2  Lorenzo</a:t>
                      </a:r>
                    </a:p>
                  </a:txBody>
                  <a:tcPr anchor="ctr" marL="50800" marR="50800" marT="25400" marB="25400">
                    <a:solidFill>
                      <a:srgbClr val="FFFFFF"/>
                    </a:solidFill>
                  </a:tcPr>
                </a:tc>
                <a:tc>
                  <a:txBody>
                    <a:bodyPr/>
                    <a:lstStyle/>
                    <a:p>
                      <a:pPr algn="l">
                        <a:spcBef>
                          <a:spcPts val="100"/>
                        </a:spcBef>
                        <a:spcAft>
                          <a:spcPts val="100"/>
                        </a:spcAft>
                        <a:defRPr sz="900" b="0">
                          <a:solidFill>
                            <a:srgbClr val="333333"/>
                          </a:solidFill>
                          <a:latin typeface="Calibri"/>
                        </a:defRPr>
                      </a:pPr>
                      <a:r>
                        <a:t>Lateral derecho suplente. 22 años, más defensivo que Gámez. Rápido y buen 1v1 defensivo. Limitado en ataque, centros imprecisos. Opción cuando el equipo necesita más solidez defensiva. 8 partidos como titular.</a:t>
                      </a:r>
                    </a:p>
                  </a:txBody>
                  <a:tcPr anchor="t" marL="50800" marR="50800" marT="25400" marB="25400">
                    <a:solidFill>
                      <a:srgbClr val="FFFFFF"/>
                    </a:solidFill>
                  </a:tcPr>
                </a:tc>
              </a:tr>
            </a:tbl>
          </a:graphicData>
        </a:graphic>
      </p:graphicFrame>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906000" cy="533400"/>
          </a:xfrm>
          <a:prstGeom prst="rect">
            <a:avLst/>
          </a:prstGeom>
          <a:solidFill>
            <a:srgbClr val="0066B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27000" y="25400"/>
            <a:ext cx="9652000" cy="482600"/>
          </a:xfrm>
          <a:prstGeom prst="rect">
            <a:avLst/>
          </a:prstGeom>
          <a:noFill/>
        </p:spPr>
        <p:txBody>
          <a:bodyPr wrap="square"/>
          <a:lstStyle/>
          <a:p>
            <a:pPr algn="l">
              <a:spcBef>
                <a:spcPts val="0"/>
              </a:spcBef>
              <a:spcAft>
                <a:spcPts val="0"/>
              </a:spcAft>
              <a:defRPr sz="1800" b="1">
                <a:solidFill>
                  <a:srgbClr val="FFFFFF"/>
                </a:solidFill>
                <a:latin typeface="Calibri"/>
              </a:defRPr>
            </a:pPr>
            <a:r>
              <a:t>LATERALES IZQUIERDOS</a:t>
            </a:r>
          </a:p>
        </p:txBody>
      </p:sp>
      <p:graphicFrame>
        <p:nvGraphicFramePr>
          <p:cNvPr id="4" name="Table 3"/>
          <p:cNvGraphicFramePr>
            <a:graphicFrameLocks noGrp="1"/>
          </p:cNvGraphicFramePr>
          <p:nvPr/>
        </p:nvGraphicFramePr>
        <p:xfrm>
          <a:off x="274320" y="711200"/>
          <a:ext cx="9357360" cy="2641600"/>
        </p:xfrm>
        <a:graphic>
          <a:graphicData uri="http://schemas.openxmlformats.org/drawingml/2006/table">
            <a:tbl>
              <a:tblPr firstRow="1" bandRow="1">
                <a:tableStyleId>{5C22544A-7EE6-4342-B048-85BDC9FD1C3A}</a:tableStyleId>
              </a:tblPr>
              <a:tblGrid>
                <a:gridCol w="1828800"/>
                <a:gridCol w="7528560"/>
              </a:tblGrid>
              <a:tr h="880533">
                <a:tc>
                  <a:txBody>
                    <a:bodyPr/>
                    <a:lstStyle/>
                    <a:p>
                      <a:pPr algn="ctr">
                        <a:spcBef>
                          <a:spcPts val="100"/>
                        </a:spcBef>
                        <a:spcAft>
                          <a:spcPts val="100"/>
                        </a:spcAft>
                        <a:defRPr sz="1000" b="1">
                          <a:solidFill>
                            <a:srgbClr val="FFFFFF"/>
                          </a:solidFill>
                          <a:latin typeface="Calibri"/>
                        </a:defRPr>
                      </a:pPr>
                      <a:r>
                        <a:t>JUGADOR</a:t>
                      </a:r>
                    </a:p>
                  </a:txBody>
                  <a:tcPr anchor="ctr" marL="50800" marR="50800" marT="25400" marB="25400">
                    <a:solidFill>
                      <a:srgbClr val="0066B3"/>
                    </a:solidFill>
                  </a:tcPr>
                </a:tc>
                <a:tc>
                  <a:txBody>
                    <a:bodyPr/>
                    <a:lstStyle/>
                    <a:p>
                      <a:pPr algn="l">
                        <a:spcBef>
                          <a:spcPts val="100"/>
                        </a:spcBef>
                        <a:spcAft>
                          <a:spcPts val="100"/>
                        </a:spcAft>
                        <a:defRPr sz="1000" b="1">
                          <a:solidFill>
                            <a:srgbClr val="FFFFFF"/>
                          </a:solidFill>
                          <a:latin typeface="Calibri"/>
                        </a:defRPr>
                      </a:pPr>
                      <a:r>
                        <a:t>DESCRIPCIÓN</a:t>
                      </a:r>
                    </a:p>
                  </a:txBody>
                  <a:tcPr anchor="ctr" marL="50800" marR="50800" marT="25400" marB="25400">
                    <a:solidFill>
                      <a:srgbClr val="0066B3"/>
                    </a:solidFill>
                  </a:tcPr>
                </a:tc>
              </a:tr>
              <a:tr h="880533">
                <a:tc>
                  <a:txBody>
                    <a:bodyPr/>
                    <a:lstStyle/>
                    <a:p>
                      <a:pPr algn="l">
                        <a:spcBef>
                          <a:spcPts val="100"/>
                        </a:spcBef>
                        <a:spcAft>
                          <a:spcPts val="100"/>
                        </a:spcAft>
                        <a:defRPr sz="1000" b="1">
                          <a:solidFill>
                            <a:srgbClr val="003D6B"/>
                          </a:solidFill>
                          <a:latin typeface="Calibri"/>
                        </a:defRPr>
                      </a:pPr>
                      <a:r>
                        <a:t>#21  Carlos Neva</a:t>
                      </a:r>
                    </a:p>
                  </a:txBody>
                  <a:tcPr anchor="ctr" marL="50800" marR="50800" marT="25400" marB="25400">
                    <a:solidFill>
                      <a:srgbClr val="E8F0F8"/>
                    </a:solidFill>
                  </a:tcPr>
                </a:tc>
                <a:tc>
                  <a:txBody>
                    <a:bodyPr/>
                    <a:lstStyle/>
                    <a:p>
                      <a:pPr algn="l">
                        <a:spcBef>
                          <a:spcPts val="100"/>
                        </a:spcBef>
                        <a:spcAft>
                          <a:spcPts val="100"/>
                        </a:spcAft>
                        <a:defRPr sz="900" b="0">
                          <a:solidFill>
                            <a:srgbClr val="333333"/>
                          </a:solidFill>
                          <a:latin typeface="Calibri"/>
                        </a:defRPr>
                      </a:pPr>
                      <a:r>
                        <a:t>Lateral izquierdo titular. 27 años, cedido del Granada. Zurdo natural con gran proyección ofensiva. 2.8 centros y 1.4 regates por partido. Buen desmarque interior para generar superioridades. Defensivamente correcto pero no brillante. 2 asistencias esta temporada.</a:t>
                      </a:r>
                    </a:p>
                  </a:txBody>
                  <a:tcPr anchor="t" marL="50800" marR="50800" marT="25400" marB="25400">
                    <a:solidFill>
                      <a:srgbClr val="E8F0F8"/>
                    </a:solidFill>
                  </a:tcPr>
                </a:tc>
              </a:tr>
              <a:tr h="880534">
                <a:tc>
                  <a:txBody>
                    <a:bodyPr/>
                    <a:lstStyle/>
                    <a:p>
                      <a:pPr algn="l">
                        <a:spcBef>
                          <a:spcPts val="100"/>
                        </a:spcBef>
                        <a:spcAft>
                          <a:spcPts val="100"/>
                        </a:spcAft>
                        <a:defRPr sz="1000" b="1">
                          <a:solidFill>
                            <a:srgbClr val="003D6B"/>
                          </a:solidFill>
                          <a:latin typeface="Calibri"/>
                        </a:defRPr>
                      </a:pPr>
                      <a:r>
                        <a:t>#3  Jonathan Gómez</a:t>
                      </a:r>
                    </a:p>
                  </a:txBody>
                  <a:tcPr anchor="ctr" marL="50800" marR="50800" marT="25400" marB="25400">
                    <a:solidFill>
                      <a:srgbClr val="FFFFFF"/>
                    </a:solidFill>
                  </a:tcPr>
                </a:tc>
                <a:tc>
                  <a:txBody>
                    <a:bodyPr/>
                    <a:lstStyle/>
                    <a:p>
                      <a:pPr algn="l">
                        <a:spcBef>
                          <a:spcPts val="100"/>
                        </a:spcBef>
                        <a:spcAft>
                          <a:spcPts val="100"/>
                        </a:spcAft>
                        <a:defRPr sz="900" b="0">
                          <a:solidFill>
                            <a:srgbClr val="333333"/>
                          </a:solidFill>
                          <a:latin typeface="Calibri"/>
                        </a:defRPr>
                      </a:pPr>
                      <a:r>
                        <a:t>Lateral izquierdo suplente. 21 años, internacional sub-23 con EE.UU. Muy rápido, perfil más defensivo que Neva. Incorporación de invierno. Aún en adaptación al equipo, ha jugado 6 partidos. Potencial alto pero falta continuidad.</a:t>
                      </a:r>
                    </a:p>
                  </a:txBody>
                  <a:tcPr anchor="t" marL="50800" marR="50800" marT="25400" marB="25400">
                    <a:solidFill>
                      <a:srgbClr val="FFFFFF"/>
                    </a:solidFill>
                  </a:tcPr>
                </a:tc>
              </a:tr>
            </a:tbl>
          </a:graphicData>
        </a:graphic>
      </p:graphicFrame>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906000" cy="533400"/>
          </a:xfrm>
          <a:prstGeom prst="rect">
            <a:avLst/>
          </a:prstGeom>
          <a:solidFill>
            <a:srgbClr val="0066B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27000" y="25400"/>
            <a:ext cx="9652000" cy="482600"/>
          </a:xfrm>
          <a:prstGeom prst="rect">
            <a:avLst/>
          </a:prstGeom>
          <a:noFill/>
        </p:spPr>
        <p:txBody>
          <a:bodyPr wrap="square"/>
          <a:lstStyle/>
          <a:p>
            <a:pPr algn="l">
              <a:spcBef>
                <a:spcPts val="0"/>
              </a:spcBef>
              <a:spcAft>
                <a:spcPts val="0"/>
              </a:spcAft>
              <a:defRPr sz="1800" b="1">
                <a:solidFill>
                  <a:srgbClr val="FFFFFF"/>
                </a:solidFill>
                <a:latin typeface="Calibri"/>
              </a:defRPr>
            </a:pPr>
            <a:r>
              <a:t>MEDIOCENTROS</a:t>
            </a:r>
          </a:p>
        </p:txBody>
      </p:sp>
      <p:graphicFrame>
        <p:nvGraphicFramePr>
          <p:cNvPr id="4" name="Table 3"/>
          <p:cNvGraphicFramePr>
            <a:graphicFrameLocks noGrp="1"/>
          </p:cNvGraphicFramePr>
          <p:nvPr/>
        </p:nvGraphicFramePr>
        <p:xfrm>
          <a:off x="274320" y="711200"/>
          <a:ext cx="9357360" cy="4927600"/>
        </p:xfrm>
        <a:graphic>
          <a:graphicData uri="http://schemas.openxmlformats.org/drawingml/2006/table">
            <a:tbl>
              <a:tblPr firstRow="1" bandRow="1">
                <a:tableStyleId>{5C22544A-7EE6-4342-B048-85BDC9FD1C3A}</a:tableStyleId>
              </a:tblPr>
              <a:tblGrid>
                <a:gridCol w="1828800"/>
                <a:gridCol w="7528560"/>
              </a:tblGrid>
              <a:tr h="985520">
                <a:tc>
                  <a:txBody>
                    <a:bodyPr/>
                    <a:lstStyle/>
                    <a:p>
                      <a:pPr algn="ctr">
                        <a:spcBef>
                          <a:spcPts val="100"/>
                        </a:spcBef>
                        <a:spcAft>
                          <a:spcPts val="100"/>
                        </a:spcAft>
                        <a:defRPr sz="1000" b="1">
                          <a:solidFill>
                            <a:srgbClr val="FFFFFF"/>
                          </a:solidFill>
                          <a:latin typeface="Calibri"/>
                        </a:defRPr>
                      </a:pPr>
                      <a:r>
                        <a:t>JUGADOR</a:t>
                      </a:r>
                    </a:p>
                  </a:txBody>
                  <a:tcPr anchor="ctr" marL="50800" marR="50800" marT="25400" marB="25400">
                    <a:solidFill>
                      <a:srgbClr val="0066B3"/>
                    </a:solidFill>
                  </a:tcPr>
                </a:tc>
                <a:tc>
                  <a:txBody>
                    <a:bodyPr/>
                    <a:lstStyle/>
                    <a:p>
                      <a:pPr algn="l">
                        <a:spcBef>
                          <a:spcPts val="100"/>
                        </a:spcBef>
                        <a:spcAft>
                          <a:spcPts val="100"/>
                        </a:spcAft>
                        <a:defRPr sz="1000" b="1">
                          <a:solidFill>
                            <a:srgbClr val="FFFFFF"/>
                          </a:solidFill>
                          <a:latin typeface="Calibri"/>
                        </a:defRPr>
                      </a:pPr>
                      <a:r>
                        <a:t>DESCRIPCIÓN</a:t>
                      </a:r>
                    </a:p>
                  </a:txBody>
                  <a:tcPr anchor="ctr" marL="50800" marR="50800" marT="25400" marB="25400">
                    <a:solidFill>
                      <a:srgbClr val="0066B3"/>
                    </a:solidFill>
                  </a:tcPr>
                </a:tc>
              </a:tr>
              <a:tr h="985520">
                <a:tc>
                  <a:txBody>
                    <a:bodyPr/>
                    <a:lstStyle/>
                    <a:p>
                      <a:pPr algn="l">
                        <a:spcBef>
                          <a:spcPts val="100"/>
                        </a:spcBef>
                        <a:spcAft>
                          <a:spcPts val="100"/>
                        </a:spcAft>
                        <a:defRPr sz="1000" b="1">
                          <a:solidFill>
                            <a:srgbClr val="003D6B"/>
                          </a:solidFill>
                          <a:latin typeface="Calibri"/>
                        </a:defRPr>
                      </a:pPr>
                      <a:r>
                        <a:t>#4  Agus Medina</a:t>
                      </a:r>
                    </a:p>
                  </a:txBody>
                  <a:tcPr anchor="ctr" marL="50800" marR="50800" marT="25400" marB="25400">
                    <a:solidFill>
                      <a:srgbClr val="E8F0F8"/>
                    </a:solidFill>
                  </a:tcPr>
                </a:tc>
                <a:tc>
                  <a:txBody>
                    <a:bodyPr/>
                    <a:lstStyle/>
                    <a:p>
                      <a:pPr algn="l">
                        <a:spcBef>
                          <a:spcPts val="100"/>
                        </a:spcBef>
                        <a:spcAft>
                          <a:spcPts val="100"/>
                        </a:spcAft>
                        <a:defRPr sz="900" b="0">
                          <a:solidFill>
                            <a:srgbClr val="333333"/>
                          </a:solidFill>
                          <a:latin typeface="Calibri"/>
                        </a:defRPr>
                      </a:pPr>
                      <a:r>
                        <a:t>Mediocentro organizador, JUGADOR CLAVE del Albacete. 29 años. Lanzador principal de TODAS las acciones a balón parado: corners (ambas bandas), faltas directas. 8/10 córners izq, 11/14 córners der, 8/10 faltas. Cambia el tipo de corner según la banda (abiertos izq, cerrados der). Gran pase largo (87% precisión). 4 asistencias + 2 goles (1 falta directa, 1 penalti). Imprescindible — si no juega, su ABP pierde mucho.</a:t>
                      </a:r>
                    </a:p>
                  </a:txBody>
                  <a:tcPr anchor="t" marL="50800" marR="50800" marT="25400" marB="25400">
                    <a:solidFill>
                      <a:srgbClr val="E8F0F8"/>
                    </a:solidFill>
                  </a:tcPr>
                </a:tc>
              </a:tr>
              <a:tr h="985520">
                <a:tc>
                  <a:txBody>
                    <a:bodyPr/>
                    <a:lstStyle/>
                    <a:p>
                      <a:pPr algn="l">
                        <a:spcBef>
                          <a:spcPts val="100"/>
                        </a:spcBef>
                        <a:spcAft>
                          <a:spcPts val="100"/>
                        </a:spcAft>
                        <a:defRPr sz="1000" b="1">
                          <a:solidFill>
                            <a:srgbClr val="003D6B"/>
                          </a:solidFill>
                          <a:latin typeface="Calibri"/>
                        </a:defRPr>
                      </a:pPr>
                      <a:r>
                        <a:t>#17  Ale Meléndez</a:t>
                      </a:r>
                    </a:p>
                  </a:txBody>
                  <a:tcPr anchor="ctr" marL="50800" marR="50800" marT="25400" marB="25400">
                    <a:solidFill>
                      <a:srgbClr val="FFFFFF"/>
                    </a:solidFill>
                  </a:tcPr>
                </a:tc>
                <a:tc>
                  <a:txBody>
                    <a:bodyPr/>
                    <a:lstStyle/>
                    <a:p>
                      <a:pPr algn="l">
                        <a:spcBef>
                          <a:spcPts val="100"/>
                        </a:spcBef>
                        <a:spcAft>
                          <a:spcPts val="100"/>
                        </a:spcAft>
                        <a:defRPr sz="900" b="0">
                          <a:solidFill>
                            <a:srgbClr val="333333"/>
                          </a:solidFill>
                          <a:latin typeface="Calibri"/>
                        </a:defRPr>
                      </a:pPr>
                      <a:r>
                        <a:t>Mediocentro box-to-box. 25 años. Gran despliegue físico, 11.2 km por partido. Llega al área rival con frecuencia. 2 goles y 1 asistencia. Buen pressing (8.3 presiones por partido). Pierde balones en la salida a veces (82% pases). Complemento perfecto de AGUS: uno organiza, otro presiona.</a:t>
                      </a:r>
                    </a:p>
                  </a:txBody>
                  <a:tcPr anchor="t" marL="50800" marR="50800" marT="25400" marB="25400">
                    <a:solidFill>
                      <a:srgbClr val="FFFFFF"/>
                    </a:solidFill>
                  </a:tcPr>
                </a:tc>
              </a:tr>
              <a:tr h="985520">
                <a:tc>
                  <a:txBody>
                    <a:bodyPr/>
                    <a:lstStyle/>
                    <a:p>
                      <a:pPr algn="l">
                        <a:spcBef>
                          <a:spcPts val="100"/>
                        </a:spcBef>
                        <a:spcAft>
                          <a:spcPts val="100"/>
                        </a:spcAft>
                        <a:defRPr sz="1000" b="1">
                          <a:solidFill>
                            <a:srgbClr val="003D6B"/>
                          </a:solidFill>
                          <a:latin typeface="Calibri"/>
                        </a:defRPr>
                      </a:pPr>
                      <a:r>
                        <a:t>#6  Antonio Pacheco</a:t>
                      </a:r>
                    </a:p>
                  </a:txBody>
                  <a:tcPr anchor="ctr" marL="50800" marR="50800" marT="25400" marB="25400">
                    <a:solidFill>
                      <a:srgbClr val="E8F0F8"/>
                    </a:solidFill>
                  </a:tcPr>
                </a:tc>
                <a:tc>
                  <a:txBody>
                    <a:bodyPr/>
                    <a:lstStyle/>
                    <a:p>
                      <a:pPr algn="l">
                        <a:spcBef>
                          <a:spcPts val="100"/>
                        </a:spcBef>
                        <a:spcAft>
                          <a:spcPts val="100"/>
                        </a:spcAft>
                        <a:defRPr sz="900" b="0">
                          <a:solidFill>
                            <a:srgbClr val="333333"/>
                          </a:solidFill>
                          <a:latin typeface="Calibri"/>
                        </a:defRPr>
                      </a:pPr>
                      <a:r>
                        <a:t>Pivote defensivo. 30 años, el ancla del centro del campo. 6.2 recuperaciones por partido, 3.1 intercepciones. Muy disciplinado tácticamente, rara vez sale de posición. Limitado con balón: pases cortos y seguros (89% precisión pero solo 12% pases en largo). 9 amarillas — agresivo en los cortes.</a:t>
                      </a:r>
                    </a:p>
                  </a:txBody>
                  <a:tcPr anchor="t" marL="50800" marR="50800" marT="25400" marB="25400">
                    <a:solidFill>
                      <a:srgbClr val="E8F0F8"/>
                    </a:solidFill>
                  </a:tcPr>
                </a:tc>
              </a:tr>
              <a:tr h="985520">
                <a:tc>
                  <a:txBody>
                    <a:bodyPr/>
                    <a:lstStyle/>
                    <a:p>
                      <a:pPr algn="l">
                        <a:spcBef>
                          <a:spcPts val="100"/>
                        </a:spcBef>
                        <a:spcAft>
                          <a:spcPts val="100"/>
                        </a:spcAft>
                        <a:defRPr sz="1000" b="1">
                          <a:solidFill>
                            <a:srgbClr val="003D6B"/>
                          </a:solidFill>
                          <a:latin typeface="Calibri"/>
                        </a:defRPr>
                      </a:pPr>
                      <a:r>
                        <a:t>#18  Javi Villar</a:t>
                      </a:r>
                    </a:p>
                  </a:txBody>
                  <a:tcPr anchor="ctr" marL="50800" marR="50800" marT="25400" marB="25400">
                    <a:solidFill>
                      <a:srgbClr val="FFFFFF"/>
                    </a:solidFill>
                  </a:tcPr>
                </a:tc>
                <a:tc>
                  <a:txBody>
                    <a:bodyPr/>
                    <a:lstStyle/>
                    <a:p>
                      <a:pPr algn="l">
                        <a:spcBef>
                          <a:spcPts val="100"/>
                        </a:spcBef>
                        <a:spcAft>
                          <a:spcPts val="100"/>
                        </a:spcAft>
                        <a:defRPr sz="900" b="0">
                          <a:solidFill>
                            <a:srgbClr val="333333"/>
                          </a:solidFill>
                          <a:latin typeface="Calibri"/>
                        </a:defRPr>
                      </a:pPr>
                      <a:r>
                        <a:t>Interior creativo, suplente habitual. 23 años. Buen pie, pase entre líneas efectivo. Falta de físico para disputar 90 minutos. Suele entrar en la segunda parte para dar frescura. 1 gol y 3 asistencias. Opción interesante desde el banquillo.</a:t>
                      </a:r>
                    </a:p>
                  </a:txBody>
                  <a:tcPr anchor="t" marL="50800" marR="50800" marT="25400" marB="25400">
                    <a:solidFill>
                      <a:srgbClr val="FFFFFF"/>
                    </a:solidFill>
                  </a:tcPr>
                </a:tc>
              </a:tr>
            </a:tbl>
          </a:graphicData>
        </a:graphic>
      </p:graphicFrame>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906000" cy="533400"/>
          </a:xfrm>
          <a:prstGeom prst="rect">
            <a:avLst/>
          </a:prstGeom>
          <a:solidFill>
            <a:srgbClr val="0066B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27000" y="25400"/>
            <a:ext cx="9652000" cy="482600"/>
          </a:xfrm>
          <a:prstGeom prst="rect">
            <a:avLst/>
          </a:prstGeom>
          <a:noFill/>
        </p:spPr>
        <p:txBody>
          <a:bodyPr wrap="square"/>
          <a:lstStyle/>
          <a:p>
            <a:pPr algn="l">
              <a:spcBef>
                <a:spcPts val="0"/>
              </a:spcBef>
              <a:spcAft>
                <a:spcPts val="0"/>
              </a:spcAft>
              <a:defRPr sz="1800" b="1">
                <a:solidFill>
                  <a:srgbClr val="FFFFFF"/>
                </a:solidFill>
                <a:latin typeface="Calibri"/>
              </a:defRPr>
            </a:pPr>
            <a:r>
              <a:t>MEDIAPUNTAS</a:t>
            </a:r>
          </a:p>
        </p:txBody>
      </p:sp>
      <p:graphicFrame>
        <p:nvGraphicFramePr>
          <p:cNvPr id="4" name="Table 3"/>
          <p:cNvGraphicFramePr>
            <a:graphicFrameLocks noGrp="1"/>
          </p:cNvGraphicFramePr>
          <p:nvPr/>
        </p:nvGraphicFramePr>
        <p:xfrm>
          <a:off x="274320" y="711200"/>
          <a:ext cx="9357360" cy="1498600"/>
        </p:xfrm>
        <a:graphic>
          <a:graphicData uri="http://schemas.openxmlformats.org/drawingml/2006/table">
            <a:tbl>
              <a:tblPr firstRow="1" bandRow="1">
                <a:tableStyleId>{5C22544A-7EE6-4342-B048-85BDC9FD1C3A}</a:tableStyleId>
              </a:tblPr>
              <a:tblGrid>
                <a:gridCol w="1828800"/>
                <a:gridCol w="7528560"/>
              </a:tblGrid>
              <a:tr h="749300">
                <a:tc>
                  <a:txBody>
                    <a:bodyPr/>
                    <a:lstStyle/>
                    <a:p>
                      <a:pPr algn="ctr">
                        <a:spcBef>
                          <a:spcPts val="100"/>
                        </a:spcBef>
                        <a:spcAft>
                          <a:spcPts val="100"/>
                        </a:spcAft>
                        <a:defRPr sz="1000" b="1">
                          <a:solidFill>
                            <a:srgbClr val="FFFFFF"/>
                          </a:solidFill>
                          <a:latin typeface="Calibri"/>
                        </a:defRPr>
                      </a:pPr>
                      <a:r>
                        <a:t>JUGADOR</a:t>
                      </a:r>
                    </a:p>
                  </a:txBody>
                  <a:tcPr anchor="ctr" marL="50800" marR="50800" marT="25400" marB="25400">
                    <a:solidFill>
                      <a:srgbClr val="0066B3"/>
                    </a:solidFill>
                  </a:tcPr>
                </a:tc>
                <a:tc>
                  <a:txBody>
                    <a:bodyPr/>
                    <a:lstStyle/>
                    <a:p>
                      <a:pPr algn="l">
                        <a:spcBef>
                          <a:spcPts val="100"/>
                        </a:spcBef>
                        <a:spcAft>
                          <a:spcPts val="100"/>
                        </a:spcAft>
                        <a:defRPr sz="1000" b="1">
                          <a:solidFill>
                            <a:srgbClr val="FFFFFF"/>
                          </a:solidFill>
                          <a:latin typeface="Calibri"/>
                        </a:defRPr>
                      </a:pPr>
                      <a:r>
                        <a:t>DESCRIPCIÓN</a:t>
                      </a:r>
                    </a:p>
                  </a:txBody>
                  <a:tcPr anchor="ctr" marL="50800" marR="50800" marT="25400" marB="25400">
                    <a:solidFill>
                      <a:srgbClr val="0066B3"/>
                    </a:solidFill>
                  </a:tcPr>
                </a:tc>
              </a:tr>
              <a:tr h="749300">
                <a:tc>
                  <a:txBody>
                    <a:bodyPr/>
                    <a:lstStyle/>
                    <a:p>
                      <a:pPr algn="l">
                        <a:spcBef>
                          <a:spcPts val="100"/>
                        </a:spcBef>
                        <a:spcAft>
                          <a:spcPts val="100"/>
                        </a:spcAft>
                        <a:defRPr sz="1000" b="1">
                          <a:solidFill>
                            <a:srgbClr val="003D6B"/>
                          </a:solidFill>
                          <a:latin typeface="Calibri"/>
                        </a:defRPr>
                      </a:pPr>
                      <a:r>
                        <a:t>#7  Antonio Puertas</a:t>
                      </a:r>
                    </a:p>
                  </a:txBody>
                  <a:tcPr anchor="ctr" marL="50800" marR="50800" marT="25400" marB="25400">
                    <a:solidFill>
                      <a:srgbClr val="E8F0F8"/>
                    </a:solidFill>
                  </a:tcPr>
                </a:tc>
                <a:tc>
                  <a:txBody>
                    <a:bodyPr/>
                    <a:lstStyle/>
                    <a:p>
                      <a:pPr algn="l">
                        <a:spcBef>
                          <a:spcPts val="100"/>
                        </a:spcBef>
                        <a:spcAft>
                          <a:spcPts val="100"/>
                        </a:spcAft>
                        <a:defRPr sz="900" b="0">
                          <a:solidFill>
                            <a:srgbClr val="333333"/>
                          </a:solidFill>
                          <a:latin typeface="Calibri"/>
                        </a:defRPr>
                      </a:pPr>
                      <a:r>
                        <a:t>Mediapunta / segunda punta. 32 años, ex-Granada con mucha experiencia. Objetivo principal en faltas a favor (4 de 10 buscan a PUERTAS). Excelente en espacios reducidos. 5 goles + 6 asistencias. Muy inteligente en movimientos entre líneas. Le falta velocidad pero compensa con lectura del juego. Jugador diferencial: si le dejan recibir de espaldas, es letal en la media vuelta.</a:t>
                      </a:r>
                    </a:p>
                  </a:txBody>
                  <a:tcPr anchor="t" marL="50800" marR="50800" marT="25400" marB="25400">
                    <a:solidFill>
                      <a:srgbClr val="E8F0F8"/>
                    </a:solidFill>
                  </a:tcPr>
                </a:tc>
              </a:tr>
            </a:tbl>
          </a:graphicData>
        </a:graphic>
      </p:graphicFrame>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906000" cy="533400"/>
          </a:xfrm>
          <a:prstGeom prst="rect">
            <a:avLst/>
          </a:prstGeom>
          <a:solidFill>
            <a:srgbClr val="0066B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27000" y="25400"/>
            <a:ext cx="9652000" cy="482600"/>
          </a:xfrm>
          <a:prstGeom prst="rect">
            <a:avLst/>
          </a:prstGeom>
          <a:noFill/>
        </p:spPr>
        <p:txBody>
          <a:bodyPr wrap="square"/>
          <a:lstStyle/>
          <a:p>
            <a:pPr algn="l">
              <a:spcBef>
                <a:spcPts val="0"/>
              </a:spcBef>
              <a:spcAft>
                <a:spcPts val="0"/>
              </a:spcAft>
              <a:defRPr sz="1800" b="1">
                <a:solidFill>
                  <a:srgbClr val="FFFFFF"/>
                </a:solidFill>
                <a:latin typeface="Calibri"/>
              </a:defRPr>
            </a:pPr>
            <a:r>
              <a:t>EXTREMOS</a:t>
            </a:r>
          </a:p>
        </p:txBody>
      </p:sp>
      <p:graphicFrame>
        <p:nvGraphicFramePr>
          <p:cNvPr id="4" name="Table 3"/>
          <p:cNvGraphicFramePr>
            <a:graphicFrameLocks noGrp="1"/>
          </p:cNvGraphicFramePr>
          <p:nvPr/>
        </p:nvGraphicFramePr>
        <p:xfrm>
          <a:off x="274320" y="711200"/>
          <a:ext cx="9357360" cy="2641600"/>
        </p:xfrm>
        <a:graphic>
          <a:graphicData uri="http://schemas.openxmlformats.org/drawingml/2006/table">
            <a:tbl>
              <a:tblPr firstRow="1" bandRow="1">
                <a:tableStyleId>{5C22544A-7EE6-4342-B048-85BDC9FD1C3A}</a:tableStyleId>
              </a:tblPr>
              <a:tblGrid>
                <a:gridCol w="1828800"/>
                <a:gridCol w="7528560"/>
              </a:tblGrid>
              <a:tr h="880533">
                <a:tc>
                  <a:txBody>
                    <a:bodyPr/>
                    <a:lstStyle/>
                    <a:p>
                      <a:pPr algn="ctr">
                        <a:spcBef>
                          <a:spcPts val="100"/>
                        </a:spcBef>
                        <a:spcAft>
                          <a:spcPts val="100"/>
                        </a:spcAft>
                        <a:defRPr sz="1000" b="1">
                          <a:solidFill>
                            <a:srgbClr val="FFFFFF"/>
                          </a:solidFill>
                          <a:latin typeface="Calibri"/>
                        </a:defRPr>
                      </a:pPr>
                      <a:r>
                        <a:t>JUGADOR</a:t>
                      </a:r>
                    </a:p>
                  </a:txBody>
                  <a:tcPr anchor="ctr" marL="50800" marR="50800" marT="25400" marB="25400">
                    <a:solidFill>
                      <a:srgbClr val="0066B3"/>
                    </a:solidFill>
                  </a:tcPr>
                </a:tc>
                <a:tc>
                  <a:txBody>
                    <a:bodyPr/>
                    <a:lstStyle/>
                    <a:p>
                      <a:pPr algn="l">
                        <a:spcBef>
                          <a:spcPts val="100"/>
                        </a:spcBef>
                        <a:spcAft>
                          <a:spcPts val="100"/>
                        </a:spcAft>
                        <a:defRPr sz="1000" b="1">
                          <a:solidFill>
                            <a:srgbClr val="FFFFFF"/>
                          </a:solidFill>
                          <a:latin typeface="Calibri"/>
                        </a:defRPr>
                      </a:pPr>
                      <a:r>
                        <a:t>DESCRIPCIÓN</a:t>
                      </a:r>
                    </a:p>
                  </a:txBody>
                  <a:tcPr anchor="ctr" marL="50800" marR="50800" marT="25400" marB="25400">
                    <a:solidFill>
                      <a:srgbClr val="0066B3"/>
                    </a:solidFill>
                  </a:tcPr>
                </a:tc>
              </a:tr>
              <a:tr h="880533">
                <a:tc>
                  <a:txBody>
                    <a:bodyPr/>
                    <a:lstStyle/>
                    <a:p>
                      <a:pPr algn="l">
                        <a:spcBef>
                          <a:spcPts val="100"/>
                        </a:spcBef>
                        <a:spcAft>
                          <a:spcPts val="100"/>
                        </a:spcAft>
                        <a:defRPr sz="1000" b="1">
                          <a:solidFill>
                            <a:srgbClr val="003D6B"/>
                          </a:solidFill>
                          <a:latin typeface="Calibri"/>
                        </a:defRPr>
                      </a:pPr>
                      <a:r>
                        <a:t>#16  J. Lazo</a:t>
                      </a:r>
                    </a:p>
                  </a:txBody>
                  <a:tcPr anchor="ctr" marL="50800" marR="50800" marT="25400" marB="25400">
                    <a:solidFill>
                      <a:srgbClr val="E8F0F8"/>
                    </a:solidFill>
                  </a:tcPr>
                </a:tc>
                <a:tc>
                  <a:txBody>
                    <a:bodyPr/>
                    <a:lstStyle/>
                    <a:p>
                      <a:pPr algn="l">
                        <a:spcBef>
                          <a:spcPts val="100"/>
                        </a:spcBef>
                        <a:spcAft>
                          <a:spcPts val="100"/>
                        </a:spcAft>
                        <a:defRPr sz="900" b="0">
                          <a:solidFill>
                            <a:srgbClr val="333333"/>
                          </a:solidFill>
                          <a:latin typeface="Calibri"/>
                        </a:defRPr>
                      </a:pPr>
                      <a:r>
                        <a:t>Extremo derecho. 30 años, desequilibrante en el 1v1. 2.3 regates completados por partido. Puede jugar por ambas bandas. 4 goles + 3 asistencias. A veces egoísta en la decisión final. Peligrosísimo en transiciones rápidas. Suplente habitual de corners (lanza alguno).</a:t>
                      </a:r>
                    </a:p>
                  </a:txBody>
                  <a:tcPr anchor="t" marL="50800" marR="50800" marT="25400" marB="25400">
                    <a:solidFill>
                      <a:srgbClr val="E8F0F8"/>
                    </a:solidFill>
                  </a:tcPr>
                </a:tc>
              </a:tr>
              <a:tr h="880534">
                <a:tc>
                  <a:txBody>
                    <a:bodyPr/>
                    <a:lstStyle/>
                    <a:p>
                      <a:pPr algn="l">
                        <a:spcBef>
                          <a:spcPts val="100"/>
                        </a:spcBef>
                        <a:spcAft>
                          <a:spcPts val="100"/>
                        </a:spcAft>
                        <a:defRPr sz="1000" b="1">
                          <a:solidFill>
                            <a:srgbClr val="003D6B"/>
                          </a:solidFill>
                          <a:latin typeface="Calibri"/>
                        </a:defRPr>
                      </a:pPr>
                      <a:r>
                        <a:t>#11  V. Valverde</a:t>
                      </a:r>
                    </a:p>
                  </a:txBody>
                  <a:tcPr anchor="ctr" marL="50800" marR="50800" marT="25400" marB="25400">
                    <a:solidFill>
                      <a:srgbClr val="FFFFFF"/>
                    </a:solidFill>
                  </a:tcPr>
                </a:tc>
                <a:tc>
                  <a:txBody>
                    <a:bodyPr/>
                    <a:lstStyle/>
                    <a:p>
                      <a:pPr algn="l">
                        <a:spcBef>
                          <a:spcPts val="100"/>
                        </a:spcBef>
                        <a:spcAft>
                          <a:spcPts val="100"/>
                        </a:spcAft>
                        <a:defRPr sz="900" b="0">
                          <a:solidFill>
                            <a:srgbClr val="333333"/>
                          </a:solidFill>
                          <a:latin typeface="Calibri"/>
                        </a:defRPr>
                      </a:pPr>
                      <a:r>
                        <a:t>Extremo izquierdo titular. 24 años, rápido y vertical. El más rápido del equipo en velocidad punta (34.2 km/h). 3 goles + 2 asistencias. Buen desborde pero centro impreciso. Defensivamente no colabora mucho (1.2 presiones por partido). Peligroso al espacio, hay que tener cuidado con su velocidad.</a:t>
                      </a:r>
                    </a:p>
                  </a:txBody>
                  <a:tcPr anchor="t" marL="50800" marR="50800" marT="25400" marB="25400">
                    <a:solidFill>
                      <a:srgbClr val="FFFFFF"/>
                    </a:solidFill>
                  </a:tcPr>
                </a:tc>
              </a:tr>
            </a:tbl>
          </a:graphicData>
        </a:graphic>
      </p:graphicFrame>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906000" cy="533400"/>
          </a:xfrm>
          <a:prstGeom prst="rect">
            <a:avLst/>
          </a:prstGeom>
          <a:solidFill>
            <a:srgbClr val="0066B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27000" y="25400"/>
            <a:ext cx="9652000" cy="482600"/>
          </a:xfrm>
          <a:prstGeom prst="rect">
            <a:avLst/>
          </a:prstGeom>
          <a:noFill/>
        </p:spPr>
        <p:txBody>
          <a:bodyPr wrap="square"/>
          <a:lstStyle/>
          <a:p>
            <a:pPr algn="l">
              <a:spcBef>
                <a:spcPts val="0"/>
              </a:spcBef>
              <a:spcAft>
                <a:spcPts val="0"/>
              </a:spcAft>
              <a:defRPr sz="1800" b="1">
                <a:solidFill>
                  <a:srgbClr val="FFFFFF"/>
                </a:solidFill>
                <a:latin typeface="Calibri"/>
              </a:defRPr>
            </a:pPr>
            <a:r>
              <a:t>DELANTEROS</a:t>
            </a:r>
          </a:p>
        </p:txBody>
      </p:sp>
      <p:graphicFrame>
        <p:nvGraphicFramePr>
          <p:cNvPr id="4" name="Table 3"/>
          <p:cNvGraphicFramePr>
            <a:graphicFrameLocks noGrp="1"/>
          </p:cNvGraphicFramePr>
          <p:nvPr/>
        </p:nvGraphicFramePr>
        <p:xfrm>
          <a:off x="274320" y="711200"/>
          <a:ext cx="9357360" cy="1498600"/>
        </p:xfrm>
        <a:graphic>
          <a:graphicData uri="http://schemas.openxmlformats.org/drawingml/2006/table">
            <a:tbl>
              <a:tblPr firstRow="1" bandRow="1">
                <a:tableStyleId>{5C22544A-7EE6-4342-B048-85BDC9FD1C3A}</a:tableStyleId>
              </a:tblPr>
              <a:tblGrid>
                <a:gridCol w="1828800"/>
                <a:gridCol w="7528560"/>
              </a:tblGrid>
              <a:tr h="749300">
                <a:tc>
                  <a:txBody>
                    <a:bodyPr/>
                    <a:lstStyle/>
                    <a:p>
                      <a:pPr algn="ctr">
                        <a:spcBef>
                          <a:spcPts val="100"/>
                        </a:spcBef>
                        <a:spcAft>
                          <a:spcPts val="100"/>
                        </a:spcAft>
                        <a:defRPr sz="1000" b="1">
                          <a:solidFill>
                            <a:srgbClr val="FFFFFF"/>
                          </a:solidFill>
                          <a:latin typeface="Calibri"/>
                        </a:defRPr>
                      </a:pPr>
                      <a:r>
                        <a:t>JUGADOR</a:t>
                      </a:r>
                    </a:p>
                  </a:txBody>
                  <a:tcPr anchor="ctr" marL="50800" marR="50800" marT="25400" marB="25400">
                    <a:solidFill>
                      <a:srgbClr val="0066B3"/>
                    </a:solidFill>
                  </a:tcPr>
                </a:tc>
                <a:tc>
                  <a:txBody>
                    <a:bodyPr/>
                    <a:lstStyle/>
                    <a:p>
                      <a:pPr algn="l">
                        <a:spcBef>
                          <a:spcPts val="100"/>
                        </a:spcBef>
                        <a:spcAft>
                          <a:spcPts val="100"/>
                        </a:spcAft>
                        <a:defRPr sz="1000" b="1">
                          <a:solidFill>
                            <a:srgbClr val="FFFFFF"/>
                          </a:solidFill>
                          <a:latin typeface="Calibri"/>
                        </a:defRPr>
                      </a:pPr>
                      <a:r>
                        <a:t>DESCRIPCIÓN</a:t>
                      </a:r>
                    </a:p>
                  </a:txBody>
                  <a:tcPr anchor="ctr" marL="50800" marR="50800" marT="25400" marB="25400">
                    <a:solidFill>
                      <a:srgbClr val="0066B3"/>
                    </a:solidFill>
                  </a:tcPr>
                </a:tc>
              </a:tr>
              <a:tr h="749300">
                <a:tc>
                  <a:txBody>
                    <a:bodyPr/>
                    <a:lstStyle/>
                    <a:p>
                      <a:pPr algn="l">
                        <a:spcBef>
                          <a:spcPts val="100"/>
                        </a:spcBef>
                        <a:spcAft>
                          <a:spcPts val="100"/>
                        </a:spcAft>
                        <a:defRPr sz="1000" b="1">
                          <a:solidFill>
                            <a:srgbClr val="003D6B"/>
                          </a:solidFill>
                          <a:latin typeface="Calibri"/>
                        </a:defRPr>
                      </a:pPr>
                      <a:r>
                        <a:t>#10  Jefté</a:t>
                      </a:r>
                    </a:p>
                  </a:txBody>
                  <a:tcPr anchor="ctr" marL="50800" marR="50800" marT="25400" marB="25400">
                    <a:solidFill>
                      <a:srgbClr val="E8F0F8"/>
                    </a:solidFill>
                  </a:tcPr>
                </a:tc>
                <a:tc>
                  <a:txBody>
                    <a:bodyPr/>
                    <a:lstStyle/>
                    <a:p>
                      <a:pPr algn="l">
                        <a:spcBef>
                          <a:spcPts val="100"/>
                        </a:spcBef>
                        <a:spcAft>
                          <a:spcPts val="100"/>
                        </a:spcAft>
                        <a:defRPr sz="900" b="0">
                          <a:solidFill>
                            <a:srgbClr val="333333"/>
                          </a:solidFill>
                          <a:latin typeface="Calibri"/>
                        </a:defRPr>
                      </a:pPr>
                      <a:r>
                        <a:t>Delantero centro titular y referente ofensivo. 27 años, brasileño. 8 goles esta temporada, máximo goleador del equipo. Potente en el juego aéreo (56% duelos aéreos ganados), peligroso en ABP ofensivo (2 goles de córner). Buen juego de espaldas, aguanta bien el balón. No es rápido pero sí muy inteligente en los movimientos dentro del área. Penaltis: 1/1 convertido. Hay que vigilarle en cada balón al área.</a:t>
                      </a:r>
                    </a:p>
                  </a:txBody>
                  <a:tcPr anchor="t" marL="50800" marR="50800" marT="25400" marB="25400">
                    <a:solidFill>
                      <a:srgbClr val="E8F0F8"/>
                    </a:solidFill>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