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3D6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C5A4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781800"/>
            <a:ext cx="12192000" cy="76200"/>
          </a:xfrm>
          <a:prstGeom prst="rect">
            <a:avLst/>
          </a:prstGeom>
          <a:solidFill>
            <a:srgbClr val="C5A4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escudo-mc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40" y="548640"/>
            <a:ext cx="1645920" cy="1645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560320"/>
            <a:ext cx="112776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>
                <a:solidFill>
                  <a:srgbClr val="FFFFFF"/>
                </a:solidFill>
                <a:latin typeface="Calibri"/>
              </a:defRPr>
            </a:pPr>
            <a:r>
              <a:t>ABP A FAVOR Y EN CONTRA DE LA ALBACETE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112776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>
                <a:solidFill>
                  <a:srgbClr val="C5A44E"/>
                </a:solidFill>
                <a:latin typeface="Calibri"/>
              </a:defRPr>
            </a:pPr>
            <a:r>
              <a:t>LIGA HYPERMOTION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206240"/>
            <a:ext cx="1127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FFFFFF"/>
                </a:solidFill>
                <a:latin typeface="Calibri"/>
              </a:defRPr>
            </a:pPr>
            <a:r>
              <a:t>Temporada 2024/25 — Jornada 32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120640"/>
            <a:ext cx="1127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BBBBBB"/>
                </a:solidFill>
                <a:latin typeface="Calibri"/>
              </a:defRPr>
            </a:pPr>
            <a:r>
              <a:t>Departamento de Datos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440680"/>
            <a:ext cx="1127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999999"/>
                </a:solidFill>
                <a:latin typeface="Calibri"/>
              </a:defRPr>
            </a:pPr>
            <a:r>
              <a:t>MCF Intelligence  ·  Internal·IA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CORNERS ALBACETE A FAVOR POR NUESTRA IZQUIERDA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5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5943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4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2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0" y="1041400"/>
          <a:ext cx="3657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ABIERTOS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CERRADOS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10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5760" y="20955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AGUS (8/10 lanzamientos)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3749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Otros lanzadores:  PUERTAS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6543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Receptores / Rematadores:  VALLEJO, JAVI MORENO, PEPE SÁNCHEZ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0353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Todos los corners son abiertos por esta banda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2639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AGUS lanza la gran mayoría (8 de 10)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34925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Buscan primer palo y zona central del área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AGUS es el lanzador casi exclusivo por esta banda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Todos los córners son abiertos — patrón predecible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160" y="61823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Buscan a los centrales en el primer palo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CORNERS ALBACETE A FAVOR POR NUESTRA DERECHA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5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5943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14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6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4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0" y="1041400"/>
          <a:ext cx="3657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ABIERTOS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CERRADOS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14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5760" y="20955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AGUS (11/14 lanzamientos)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3749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Otros lanzadores:  PUERTAS, LAZO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6543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Receptores / Rematadores:  VALLEJO, JAVI MORENO, JEFTÉ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0353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Todos los corners son cerrados por esta banda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2639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Gran cantidad de remates dentro del área pequeña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34925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AGUS principal lanzador — busca zona del segundo palo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37211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Han conseguido 1 gol de corner por la derecha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Todos cerrados — opuesto a la izquierda (todos abiertos)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Gran cantidad de remates dentro del área pequeña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8160" y="61823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AGUS cambia el tipo según la banda: abierto izq, cerrado der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CORNERS ALBACETE EN CONTRA POR NUESTRA IZQUIERDA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7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5943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3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0" y="1041400"/>
          <a:ext cx="3657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ABIERTOS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CERRADOS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6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4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5760" y="20955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Varios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4765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Solo 1 remate en 11 lanzamientos — buena defensa de ABP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7051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Mezcla de abiertos y cerrados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9337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No conceden apenas remates por esta banda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Solo 1 remate de 11 corners — defienden bien por aquí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Dato ampliado a últimas 7J por escasez de muestra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CORNERS ALBACETE EN CONTRA POR NUESTRA DERECHA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5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5943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12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4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0" y="1041400"/>
          <a:ext cx="36576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ABIERTOS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CERRADOS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CORTOS</a:t>
                      </a:r>
                    </a:p>
                  </a:txBody>
                  <a:tcPr anchor="ctr" marL="50800" marR="50800" marT="25400" marB="25400">
                    <a:solidFill>
                      <a:srgbClr val="9E833E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5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6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9E833E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FF3E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5760" y="2095500"/>
            <a:ext cx="5029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Varios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4765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Solo 1 remate de 12 lanzamientos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7051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Equilibrio entre abiertos y cerrados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9337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Defienden muy bien los córners en contra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Solo 1 remate de 12 corners — patrón defensivo sólido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No conceden remates desde ninguna de las dos bandas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FALTAS ALBACETE A FAVOR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5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73152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5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2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" y="1968500"/>
            <a:ext cx="7315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AGUS (8/10 lanzamientos)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247900"/>
            <a:ext cx="7315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Objetivos principales:  PUERTAS (4 de los 10 buscan a PUERTAS)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6035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AGUS lanza 8 de las 10 faltas directas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8321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4 de los 10 lanzamientos buscan a PUERTAS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0607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Solo 2 de 10 son rematadas — baja efectividad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32893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Buscan centros al área más que disparo directo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AGUS es el lanzador casi exclusivo de faltas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PUERTAS es el objetivo principal en el área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160" y="61823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Baja efectividad: solo 2/10 rematadas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Calibri"/>
              </a:defRPr>
            </a:pPr>
            <a:r>
              <a:t>FALTAS ALBACETE EN CONTRA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60400"/>
            <a:ext cx="45720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88CC"/>
                </a:solidFill>
                <a:latin typeface="Calibri"/>
              </a:defRPr>
            </a:pPr>
            <a:r>
              <a:t>(últimas 8 jornadas)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041400"/>
          <a:ext cx="7315200" cy="71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LANZAMIENTOS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COMPLETADOS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REMATADOS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6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3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1800" b="1">
                          <a:solidFill>
                            <a:srgbClr val="003D6B"/>
                          </a:solidFill>
                          <a:latin typeface="Calibri"/>
                        </a:defRPr>
                      </a:pPr>
                      <a:r>
                        <a:t>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" y="1968500"/>
            <a:ext cx="7315200" cy="254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333333"/>
                </a:solidFill>
                <a:latin typeface="Calibri"/>
              </a:defRPr>
            </a:pPr>
            <a:r>
              <a:t>Lanzador principal:  Varios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3241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Solo 6 faltas en contra en 8 jornadas — pocas faltas directas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5527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3 de 6 llegan a algún jugador rival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7813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Solo 1 rematada — buena defensa de faltas en contra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009900"/>
            <a:ext cx="960120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333333"/>
                </a:solidFill>
                <a:latin typeface="Calibri"/>
              </a:defRPr>
            </a:pPr>
            <a:r>
              <a:t>▸ Dato ampliado a 8 jornadas por muestra reducida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5394960"/>
            <a:ext cx="11460480" cy="1280160"/>
          </a:xfrm>
          <a:prstGeom prst="roundRect">
            <a:avLst/>
          </a:prstGeom>
          <a:solidFill>
            <a:srgbClr val="FFF3E0"/>
          </a:solidFill>
          <a:ln w="31750">
            <a:solidFill>
              <a:srgbClr val="C5A4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2760" y="5471160"/>
            <a:ext cx="1371600" cy="279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E68A00"/>
                </a:solidFill>
                <a:latin typeface="Calibri"/>
              </a:defRPr>
            </a:pPr>
            <a:r>
              <a:t>ATENCIÓN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8160" y="57505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Muestra reducida: solo 6 faltas en 8 jornadas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" y="5966460"/>
            <a:ext cx="11155680" cy="20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333333"/>
                </a:solidFill>
                <a:latin typeface="Calibri"/>
              </a:defRPr>
            </a:pPr>
            <a:r>
              <a:t>• 3/6 llegan a rival — vigilar pero no es su punto débil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558800"/>
          </a:xfrm>
          <a:prstGeom prst="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27000" y="25400"/>
            <a:ext cx="11938000" cy="508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FFFFFF"/>
                </a:solidFill>
                <a:latin typeface="Calibri"/>
              </a:defRPr>
            </a:pPr>
            <a:r>
              <a:t>GOLES DE ABP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85800"/>
            <a:ext cx="5029200" cy="304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3D6B"/>
                </a:solidFill>
                <a:latin typeface="Calibri"/>
              </a:defRPr>
            </a:pPr>
            <a:r>
              <a:t>GOLES DE ABP A FAVOR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4320" y="1016000"/>
          <a:ext cx="5029200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1371600"/>
                <a:gridCol w="914400"/>
                <a:gridCol w="1463040"/>
              </a:tblGrid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TIPO ABP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GOLEADOR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JORNADA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RIVAL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VALLEJO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5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Elche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JAVI MORENO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8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Huesca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Falta directa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AGUS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11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Oviedo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JEFTÉ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14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Levante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AGUS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16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Zaragoza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PEPE SÁNCHEZ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18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Burgos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JEFTÉ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20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Racing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Falta directa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PUERTAS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22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Castellón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VALLEJO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24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Eldense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AGUS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26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Mirandés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JAVI MORENO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28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Deportivo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1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JEFTÉ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30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Cartagena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69280" y="685800"/>
            <a:ext cx="5029200" cy="3048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3D6B"/>
                </a:solidFill>
                <a:latin typeface="Calibri"/>
              </a:defRPr>
            </a:pPr>
            <a:r>
              <a:t>GOLES DE ABP EN CONTRA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0" y="1016000"/>
          <a:ext cx="45720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097280"/>
                <a:gridCol w="2011680"/>
              </a:tblGrid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TIPO ABP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JORNADA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800" b="1">
                          <a:solidFill>
                            <a:srgbClr val="FFFFFF"/>
                          </a:solidFill>
                          <a:latin typeface="Calibri"/>
                        </a:defRPr>
                      </a:pPr>
                      <a:r>
                        <a:t>RIVAL</a:t>
                      </a:r>
                    </a:p>
                  </a:txBody>
                  <a:tcPr anchor="ctr" marL="50800" marR="50800" marT="25400" marB="25400">
                    <a:solidFill>
                      <a:srgbClr val="0066B3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3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Tenerife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Falta directa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6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Sporting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9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Granada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12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Almería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15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Eibar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17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Huesca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Falta directa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19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Oviedo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21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Levante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Corner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23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Zaragoza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25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Racing</a:t>
                      </a:r>
                    </a:p>
                  </a:txBody>
                  <a:tcPr anchor="ctr" marL="50800" marR="50800" marT="25400" marB="25400"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Penalti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29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defRPr sz="900" b="0">
                          <a:solidFill>
                            <a:srgbClr val="000000"/>
                          </a:solidFill>
                          <a:latin typeface="Calibri"/>
                        </a:defRPr>
                      </a:pPr>
                      <a:r>
                        <a:t>Deportivo</a:t>
                      </a:r>
                    </a:p>
                  </a:txBody>
                  <a:tcPr anchor="ctr" marL="50800" marR="50800" marT="25400" marB="25400"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74320" y="5486400"/>
            <a:ext cx="5029200" cy="1097280"/>
          </a:xfrm>
          <a:prstGeom prst="roundRect">
            <a:avLst/>
          </a:prstGeom>
          <a:solidFill>
            <a:srgbClr val="0066B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5638800"/>
            <a:ext cx="46634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00" b="1">
                <a:solidFill>
                  <a:srgbClr val="FFFFFF"/>
                </a:solidFill>
                <a:latin typeface="Calibri"/>
              </a:defRPr>
            </a:pPr>
            <a:r>
              <a:t>A FAVOR:  37.5% de los goles han sido de ABP  (12/32)</a:t>
            </a:r>
          </a:p>
          <a:p>
            <a:pPr algn="l">
              <a:spcBef>
                <a:spcPts val="200"/>
              </a:spcBef>
              <a:spcAft>
                <a:spcPts val="200"/>
              </a:spcAft>
              <a:defRPr sz="1300" b="1">
                <a:solidFill>
                  <a:srgbClr val="FFFFFF"/>
                </a:solidFill>
                <a:latin typeface="Calibri"/>
              </a:defRPr>
            </a:pPr>
            <a:r>
              <a:t>Sin penaltis:  28.1%  (9/32)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669280" y="5486400"/>
            <a:ext cx="4572000" cy="1097280"/>
          </a:xfrm>
          <a:prstGeom prst="roundRect">
            <a:avLst/>
          </a:prstGeom>
          <a:solidFill>
            <a:srgbClr val="003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852160" y="5638800"/>
            <a:ext cx="42062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00" b="1">
                <a:solidFill>
                  <a:srgbClr val="FFFFFF"/>
                </a:solidFill>
                <a:latin typeface="Calibri"/>
              </a:defRPr>
            </a:pPr>
            <a:r>
              <a:t>EN CONTRA:  29.7% de los goles encajados han sido de ABP  (11/37)</a:t>
            </a:r>
          </a:p>
          <a:p>
            <a:pPr algn="l">
              <a:spcBef>
                <a:spcPts val="200"/>
              </a:spcBef>
              <a:spcAft>
                <a:spcPts val="200"/>
              </a:spcAft>
              <a:defRPr sz="1300" b="1">
                <a:solidFill>
                  <a:srgbClr val="FFFFFF"/>
                </a:solidFill>
                <a:latin typeface="Calibri"/>
              </a:defRPr>
            </a:pPr>
            <a:r>
              <a:t>Sin penaltis:  16.2%  (6/37)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